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hurianfiction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12800"/>
            <a:ext cx="85206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The datasets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5850" y="1458450"/>
            <a:ext cx="5201400" cy="32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4. Correlaciones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5822700" cy="4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 with metadata on well-known Spanish Literature form the Silver Age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Collected by Dr. José Calvo Tello (morethanbooks.eu) for PhD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on authors: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Life span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Gender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many works/novels published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on works: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published?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long is the story (in days)?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“canonical” is it?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Etc.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200" y="216425"/>
            <a:ext cx="3099125" cy="21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5582925" y="4532325"/>
            <a:ext cx="3380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"The Novel in the Spanish Silver Age: A Digital Analysis of Genre through Machine Learning" [2020]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1825" y="2083440"/>
            <a:ext cx="3609099" cy="230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5. Fanfiction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060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“Fan fiction” or “transformative literature”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Fiction by non-professional authors inspired by cultural “fandoms”, such as J.K. Rowling or Sherlock Holmes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Huge (!) and global phenomenon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 with (user-provided) metadata on “fics”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Intended audience?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When published/finalized?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Which fandom?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Which characters?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many “likes” and “views”?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(Warning: often “explicit” in nature...)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250" y="853100"/>
            <a:ext cx="2821500" cy="21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7647" y="3567975"/>
            <a:ext cx="3704649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6. Federalist</a:t>
            </a: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00400" cy="3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Federalist papers: collection of papers (ca. 1788)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Promoting the ratification of US constitution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famous in US history, but anonymous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published under pseudonym “Publius”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Famous candidates: Hamilton? Jay? Madison?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“Bag-of-words” table with word frequencies in each essay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row = essay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column = word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cell = absolute frequency of word in text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Statistical authorship attribution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800" y="520275"/>
            <a:ext cx="235808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7. Queer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65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Famous question from sociophonetics (mentioned in Gries)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“Is there a difference in </a:t>
            </a:r>
            <a:r>
              <a:rPr lang="en" b="1"/>
              <a:t>pitch</a:t>
            </a:r>
            <a:r>
              <a:rPr lang="en"/>
              <a:t> between speech homosexual/heterosexual men?”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Queer studies (umbrella term for sexual and gender minorities who are not heterosexual/cisgender)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 from recent paper (Suire et al. 2020)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Various pitch measurements and sociological variables for set of Spanish speakers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950" y="591575"/>
            <a:ext cx="27040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8. Social</a:t>
            </a:r>
            <a:endParaRPr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Sociological</a:t>
            </a:r>
            <a:r>
              <a:rPr lang="en"/>
              <a:t> dataset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Collected and analyzed at CLiPS (Hilte, Vandekerckhove, Daelemans)</a:t>
            </a:r>
            <a:br>
              <a:rPr lang="en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Flemish teenagers’ socio-demographic and social class profiles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Gender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Educational track in secondary school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Parents’ socio-economic class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Home language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8. Social</a:t>
            </a:r>
            <a:endParaRPr dirty="0"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9200" y="1600625"/>
            <a:ext cx="4653625" cy="22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9. Spelling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Sociolinguistic</a:t>
            </a:r>
            <a:r>
              <a:rPr lang="en"/>
              <a:t> and </a:t>
            </a:r>
            <a:r>
              <a:rPr lang="en" b="1"/>
              <a:t>psycholinguistic</a:t>
            </a:r>
            <a:r>
              <a:rPr lang="en"/>
              <a:t> dataset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Collected and analyzed at CLiPS (Surkyn, Vandekerckhove, Sandra)</a:t>
            </a:r>
            <a:br>
              <a:rPr lang="en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Summary of </a:t>
            </a:r>
            <a:r>
              <a:rPr lang="en" b="1"/>
              <a:t>verb spelling errors</a:t>
            </a:r>
            <a:r>
              <a:rPr lang="en"/>
              <a:t> in </a:t>
            </a:r>
            <a:r>
              <a:rPr lang="en" b="1"/>
              <a:t>Flemish teenagers’ chat conversations</a:t>
            </a:r>
            <a:r>
              <a:rPr lang="en"/>
              <a:t> (WhatsApp, Facebook):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Socio-demographic info: the teenagers’ “profile”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Gender, age, educational track, grade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Linguistic info: verb spelling errors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Verb lemma, error/no-error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Contains “repeated measurements” 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0000"/>
                </a:solidFill>
              </a:rPr>
              <a:t>(= multiple observations for 1 subject and for 1 lemma - see later)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9. Spelling</a:t>
            </a:r>
            <a:endParaRPr dirty="0"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100" y="1485775"/>
            <a:ext cx="5125576" cy="24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datasets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10+ sets for the entire course (and the exam!)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(And the text book’s data as “</a:t>
            </a:r>
            <a:r>
              <a:rPr lang="en" dirty="0" err="1"/>
              <a:t>gries_data</a:t>
            </a:r>
            <a:r>
              <a:rPr lang="en" dirty="0"/>
              <a:t>”)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Real-world data from research in the Humanities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Mostly “small”, but hopefully both relevant, diverse and exciting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Many of them collected and analyzed at our university!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They’ll come back around: gradually more complex analyses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 folder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Subfolder per dataset, containing: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Dataset itself as a table (.csv, .</a:t>
            </a:r>
            <a:r>
              <a:rPr lang="en" dirty="0" err="1"/>
              <a:t>xsl</a:t>
            </a:r>
            <a:r>
              <a:rPr lang="en" dirty="0"/>
              <a:t>, .</a:t>
            </a:r>
            <a:r>
              <a:rPr lang="en" dirty="0" err="1"/>
              <a:t>tsv</a:t>
            </a:r>
            <a:r>
              <a:rPr lang="en" dirty="0"/>
              <a:t>, .xlsx, ...)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“README”: detailed plain-text description of the dataset’s contents, variables and variable levels, publications based on the data, ...</a:t>
            </a:r>
            <a:endParaRPr dirty="0"/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900" b="1" dirty="0"/>
              <a:t>→ Familiarize yourself with some of the datasets through the homework exercises</a:t>
            </a:r>
            <a:endParaRPr sz="1900" b="1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9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Datasets: Overview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Arthur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Chat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Chat_repeated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err="1"/>
              <a:t>Correlaciones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Fanfiction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Federalist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Queer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Social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Spelling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BMI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(</a:t>
            </a:r>
            <a:r>
              <a:rPr lang="en" dirty="0" err="1"/>
              <a:t>Gries’s</a:t>
            </a:r>
            <a:r>
              <a:rPr lang="en" dirty="0"/>
              <a:t> data)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And more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Arthur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23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Origin: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http://www.arthurianfiction.org/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Database of medieval works from Arthurian narratives and the </a:t>
            </a:r>
            <a:r>
              <a:rPr lang="en" b="1" dirty="0"/>
              <a:t>books</a:t>
            </a:r>
            <a:r>
              <a:rPr lang="en" dirty="0"/>
              <a:t> (manuscripts) in which they survive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Multiple regions/languages from medieval Europe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Detailed information on dimensions of the books: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How large (page and text area)?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How many illustrations, columns, pages?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Paper or parchment?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Date (approximation)?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From which region do they originate?</a:t>
            </a:r>
            <a:endParaRPr dirty="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2625" y="492575"/>
            <a:ext cx="3404399" cy="35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5937600" y="4174550"/>
            <a:ext cx="3039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BL, Additional 10292, f. 100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 Chat</a:t>
            </a:r>
            <a:endParaRPr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 dirty="0"/>
              <a:t>Sociolinguistic</a:t>
            </a:r>
            <a:r>
              <a:rPr lang="en" dirty="0"/>
              <a:t> dataset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Collected and analyzed at CLiPS (Hilte, </a:t>
            </a:r>
            <a:r>
              <a:rPr lang="en" dirty="0" err="1"/>
              <a:t>Vandekerckhove</a:t>
            </a:r>
            <a:r>
              <a:rPr lang="en" dirty="0"/>
              <a:t>, </a:t>
            </a:r>
            <a:r>
              <a:rPr lang="en" dirty="0" err="1"/>
              <a:t>Daelemans</a:t>
            </a:r>
            <a:r>
              <a:rPr lang="en" dirty="0"/>
              <a:t>)</a:t>
            </a:r>
            <a:br>
              <a:rPr lang="en" dirty="0"/>
            </a:b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Summary of </a:t>
            </a:r>
            <a:r>
              <a:rPr lang="en" b="1" dirty="0"/>
              <a:t>Flemish teenagers’ chat conversations</a:t>
            </a:r>
            <a:r>
              <a:rPr lang="en" dirty="0"/>
              <a:t> (WhatsApp, Facebook):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Socio-demographic info: the teenagers’ “profile”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Gender, educational track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Linguistic info: number of chatspeak features in the text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Emoticons, non-standard Dutch words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 Chat</a:t>
            </a:r>
            <a:endParaRPr dirty="0"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725" y="1550850"/>
            <a:ext cx="5880726" cy="23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3. </a:t>
            </a:r>
            <a:r>
              <a:rPr lang="en" dirty="0" err="1"/>
              <a:t>Chat_repeated</a:t>
            </a:r>
            <a:endParaRPr dirty="0"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Sociolinguistic dataset, </a:t>
            </a:r>
            <a:r>
              <a:rPr lang="en" b="1" dirty="0"/>
              <a:t>larger version of “Chat”</a:t>
            </a:r>
            <a:endParaRPr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Collected and analyzed at CLiPS (Hilte, </a:t>
            </a:r>
            <a:r>
              <a:rPr lang="en" dirty="0" err="1"/>
              <a:t>Vandekerckhove</a:t>
            </a:r>
            <a:r>
              <a:rPr lang="en" dirty="0"/>
              <a:t>, </a:t>
            </a:r>
            <a:r>
              <a:rPr lang="en" dirty="0" err="1"/>
              <a:t>Daelemans</a:t>
            </a:r>
            <a:r>
              <a:rPr lang="en" dirty="0"/>
              <a:t>)</a:t>
            </a:r>
            <a:br>
              <a:rPr lang="en" dirty="0"/>
            </a:b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Summary of </a:t>
            </a:r>
            <a:r>
              <a:rPr lang="en" b="1" dirty="0"/>
              <a:t>Flemish teenagers’ chat conversations</a:t>
            </a:r>
            <a:r>
              <a:rPr lang="en" dirty="0"/>
              <a:t> (WhatsApp, Facebook):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Socio-demographic info: the teenagers’ “profile”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Gender, educational track, </a:t>
            </a:r>
            <a:r>
              <a:rPr lang="en" b="1" dirty="0"/>
              <a:t>age category</a:t>
            </a:r>
            <a:endParaRPr b="1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Linguistic info: number of chatspeak features in the data</a:t>
            </a:r>
            <a:endParaRPr dirty="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Emoticons, non-standard Dutch words</a:t>
            </a: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b="1" dirty="0">
                <a:solidFill>
                  <a:srgbClr val="FF0000"/>
                </a:solidFill>
              </a:rPr>
              <a:t>ADDITION</a:t>
            </a:r>
            <a:r>
              <a:rPr lang="en" dirty="0">
                <a:solidFill>
                  <a:srgbClr val="FF0000"/>
                </a:solidFill>
              </a:rPr>
              <a:t>: contains “repeated measurements” </a:t>
            </a:r>
            <a:br>
              <a:rPr lang="en" dirty="0">
                <a:solidFill>
                  <a:srgbClr val="FF0000"/>
                </a:solidFill>
              </a:rPr>
            </a:br>
            <a:r>
              <a:rPr lang="en" dirty="0">
                <a:solidFill>
                  <a:srgbClr val="FF0000"/>
                </a:solidFill>
              </a:rPr>
              <a:t>(= multiple observations for 1 subject - see later)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3. </a:t>
            </a:r>
            <a:r>
              <a:rPr lang="en" dirty="0" err="1"/>
              <a:t>Chat_repeated</a:t>
            </a:r>
            <a:endParaRPr dirty="0"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550" y="1602401"/>
            <a:ext cx="7476899" cy="25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821</Words>
  <Application>Microsoft Macintosh PowerPoint</Application>
  <PresentationFormat>On-screen Show (16:9)</PresentationFormat>
  <Paragraphs>117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The datasets</vt:lpstr>
      <vt:lpstr>The datasets</vt:lpstr>
      <vt:lpstr>Datasets folder</vt:lpstr>
      <vt:lpstr>Datasets: Overview</vt:lpstr>
      <vt:lpstr>Arthur</vt:lpstr>
      <vt:lpstr>2. Chat</vt:lpstr>
      <vt:lpstr>2. Chat</vt:lpstr>
      <vt:lpstr>3. Chat_repeated</vt:lpstr>
      <vt:lpstr>3. Chat_repeated</vt:lpstr>
      <vt:lpstr>4. Correlaciones</vt:lpstr>
      <vt:lpstr>5. Fanfiction</vt:lpstr>
      <vt:lpstr>6. Federalist</vt:lpstr>
      <vt:lpstr>7. Queer</vt:lpstr>
      <vt:lpstr>8. Social</vt:lpstr>
      <vt:lpstr>8. Social</vt:lpstr>
      <vt:lpstr>9. Spelling</vt:lpstr>
      <vt:lpstr>9. Spelling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datasets</dc:title>
  <cp:lastModifiedBy>Mike Kestemont</cp:lastModifiedBy>
  <cp:revision>5</cp:revision>
  <dcterms:modified xsi:type="dcterms:W3CDTF">2022-10-18T06:40:21Z</dcterms:modified>
</cp:coreProperties>
</file>